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1" r:id="rId8"/>
    <p:sldId id="267" r:id="rId9"/>
    <p:sldId id="273" r:id="rId10"/>
    <p:sldId id="275" r:id="rId11"/>
    <p:sldId id="276" r:id="rId12"/>
    <p:sldId id="274" r:id="rId13"/>
    <p:sldId id="266" r:id="rId14"/>
    <p:sldId id="27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ЛЕВ" initials="Л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76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3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48682-299A-4064-9624-73ECDDF02844}" type="datetimeFigureOut">
              <a:rPr lang="ru-RU" smtClean="0"/>
              <a:t>27.12.2018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98D6F-F1AC-4846-B8C8-F6DD326406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49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2C273-0A73-4E61-9DCD-9C04C00A335B}" type="datetimeFigureOut">
              <a:rPr lang="ru-RU" smtClean="0"/>
              <a:t>27.12.2018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187FE-5E5A-44F2-80B7-84B4AFA251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26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187FE-5E5A-44F2-80B7-84B4AFA2516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30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187FE-5E5A-44F2-80B7-84B4AFA2516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10387963" y="5038579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720726" y="776289"/>
            <a:ext cx="10750549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720726" y="2250280"/>
            <a:ext cx="10750549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828800" y="6012657"/>
            <a:ext cx="77216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EB266396-3E41-47D4-8799-1FAD78757571}" type="datetime1">
              <a:rPr lang="ru-RU" smtClean="0"/>
              <a:t>27.12.2018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828800" y="5650705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189663" y="5752308"/>
            <a:ext cx="67056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24-2CDC-4160-BAEA-26E8F44CB932}" type="datetime1">
              <a:rPr lang="ru-RU" smtClean="0"/>
              <a:t>27.12.2018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381000"/>
            <a:ext cx="2540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6F34-52D8-4FCA-A63D-6ABFB1449E38}" type="datetime1">
              <a:rPr lang="ru-RU" smtClean="0"/>
              <a:t>27.12.2018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388608" y="6480048"/>
            <a:ext cx="2844800" cy="301752"/>
          </a:xfrm>
        </p:spPr>
        <p:txBody>
          <a:bodyPr/>
          <a:lstStyle/>
          <a:p>
            <a:fld id="{5F1CC6CE-3979-4CB4-9BEC-655CE587214C}" type="datetime1">
              <a:rPr lang="ru-RU" smtClean="0"/>
              <a:t>27.12.2018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09600" y="6480970"/>
            <a:ext cx="5680075" cy="300831"/>
          </a:xfrm>
        </p:spPr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9379" y="7035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10387963" y="93786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9274176" y="6477000"/>
            <a:ext cx="2844800" cy="304800"/>
          </a:xfrm>
        </p:spPr>
        <p:txBody>
          <a:bodyPr/>
          <a:lstStyle/>
          <a:p>
            <a:fld id="{4E4071E6-DF69-4D70-98C6-5D1E2456937F}" type="datetime1">
              <a:rPr lang="ru-RU" smtClean="0"/>
              <a:t>27.12.2018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492501" y="6480970"/>
            <a:ext cx="5680075" cy="300831"/>
          </a:xfrm>
        </p:spPr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268075" y="809625"/>
            <a:ext cx="670560" cy="300831"/>
          </a:xfrm>
        </p:spPr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8625059" y="9381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71465"/>
            <a:ext cx="9652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633536"/>
            <a:ext cx="51816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57D5C352-BAC5-470E-96A0-1E27EED33941}" type="datetime1">
              <a:rPr lang="ru-RU" smtClean="0"/>
              <a:t>27.12.2018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0075" cy="301752"/>
          </a:xfrm>
        </p:spPr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931" y="290732"/>
            <a:ext cx="14224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20008" y="290732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820008" y="3427124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696307" y="290732"/>
            <a:ext cx="9144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696307" y="3427124"/>
            <a:ext cx="9144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0736" cy="301752"/>
          </a:xfrm>
        </p:spPr>
        <p:txBody>
          <a:bodyPr/>
          <a:lstStyle/>
          <a:p>
            <a:fld id="{D08CC093-AD89-49A0-8162-005B48EB84C3}" type="datetime1">
              <a:rPr lang="ru-RU" smtClean="0"/>
              <a:t>27.12.2018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1472" cy="301752"/>
          </a:xfrm>
        </p:spPr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119360" y="6483096"/>
            <a:ext cx="670560" cy="301752"/>
          </a:xfrm>
        </p:spPr>
        <p:txBody>
          <a:bodyPr/>
          <a:lstStyle>
            <a:lvl1pPr algn="ctr">
              <a:defRPr/>
            </a:lvl1pPr>
          </a:lstStyle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ACAC-9273-4D4D-86C2-8D1C08A0F7DD}" type="datetime1">
              <a:rPr lang="ru-RU" smtClean="0"/>
              <a:t>27.12.2018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D011F4C0-8EEF-49A1-A3AC-1209383B2FA8}" type="datetime1">
              <a:rPr lang="ru-RU" smtClean="0"/>
              <a:t>27.12.2018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9600" y="6481891"/>
            <a:ext cx="5680075" cy="300831"/>
          </a:xfrm>
        </p:spPr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367664"/>
            <a:ext cx="12192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514475" y="367664"/>
            <a:ext cx="32512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868333" y="320040"/>
            <a:ext cx="7034784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71968" y="6556248"/>
            <a:ext cx="2844800" cy="301752"/>
          </a:xfrm>
        </p:spPr>
        <p:txBody>
          <a:bodyPr/>
          <a:lstStyle>
            <a:lvl1pPr>
              <a:defRPr sz="900"/>
            </a:lvl1pPr>
          </a:lstStyle>
          <a:p>
            <a:fld id="{CD5445C1-F01E-40FC-8D92-31184D9DF623}" type="datetime1">
              <a:rPr lang="ru-RU" smtClean="0"/>
              <a:t>27.12.2018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14475" y="6556248"/>
            <a:ext cx="6857493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14101" y="6556248"/>
            <a:ext cx="670560" cy="301752"/>
          </a:xfrm>
        </p:spPr>
        <p:txBody>
          <a:bodyPr/>
          <a:lstStyle>
            <a:lvl1pPr>
              <a:defRPr sz="900"/>
            </a:lvl1pPr>
          </a:lstStyle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150896"/>
            <a:ext cx="12192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17649" y="373966"/>
            <a:ext cx="9777984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24000" y="5867400"/>
            <a:ext cx="977798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144256" y="6556248"/>
            <a:ext cx="2804160" cy="301752"/>
          </a:xfrm>
        </p:spPr>
        <p:txBody>
          <a:bodyPr/>
          <a:lstStyle>
            <a:lvl1pPr>
              <a:defRPr sz="900"/>
            </a:lvl1pPr>
          </a:lstStyle>
          <a:p>
            <a:fld id="{ECB73A19-FD66-48D3-9307-83BAFE53E341}" type="datetime1">
              <a:rPr lang="ru-RU" smtClean="0"/>
              <a:t>27.12.2018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60576" y="6557169"/>
            <a:ext cx="6597429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956256" y="6556248"/>
            <a:ext cx="487680" cy="301752"/>
          </a:xfrm>
        </p:spPr>
        <p:txBody>
          <a:bodyPr/>
          <a:lstStyle>
            <a:lvl1pPr algn="ctr">
              <a:defRPr sz="900"/>
            </a:lvl1pPr>
          </a:lstStyle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9379" y="14069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8625059" y="4948410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882808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388608" y="6480969"/>
            <a:ext cx="28448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0D3999E-160C-4409-BB8F-74DE87115A3D}" type="datetime1">
              <a:rPr lang="ru-RU" smtClean="0"/>
              <a:t>27.12.2018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481891"/>
            <a:ext cx="5680075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119360" y="6480969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39874E7-EC3E-4FE0-94BF-9047DA4897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 fontScale="32500" lnSpcReduction="20000"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ИСПОЛНИТЕЛЬ:</a:t>
            </a:r>
            <a:endParaRPr lang="ru-RU" sz="5600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СТ. ГР. </a:t>
            </a: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ИБ-11</a:t>
            </a:r>
            <a:r>
              <a:rPr lang="en-US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6</a:t>
            </a:r>
            <a:endParaRPr lang="ru-RU" sz="5600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ЗЕЛЕНЦОВА А.А.</a:t>
            </a: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РУКОВОДИТЕЛЬ:</a:t>
            </a: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К.Т.Н. ДОЦЕНТ КАФЕДРЫ ИЗИ</a:t>
            </a: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А.А. Воронин</a:t>
            </a:r>
            <a:endParaRPr lang="ru-RU" sz="5600" dirty="0">
              <a:solidFill>
                <a:schemeClr val="tx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 smtClean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 smtClean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34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</a:pPr>
            <a:endParaRPr lang="ru-RU" sz="56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ru-RU" sz="5600" dirty="0" smtClean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ru-RU" sz="5600" dirty="0" smtClean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ВЛАДИМИР</a:t>
            </a:r>
            <a:r>
              <a:rPr lang="en-US" sz="5600" dirty="0" smtClean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ru-RU" sz="5600" dirty="0" smtClean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2018</a:t>
            </a:r>
            <a:endParaRPr lang="en-US" sz="56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96879" y="199163"/>
            <a:ext cx="99982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Министерство образования и науки Российской Федерации </a:t>
            </a:r>
            <a:b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</a:b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Федеральное государственное бюджетное образовательное</a:t>
            </a:r>
            <a:b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</a:b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учреждение высшего образования</a:t>
            </a:r>
            <a:b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</a:b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"Владимирский государственный университет имени Александра</a:t>
            </a:r>
            <a:b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</a:b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Григорьевича и Николая Григорьевича Столетовых"</a:t>
            </a:r>
            <a:r>
              <a:rPr lang="ru-RU" cap="all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/>
            </a:r>
            <a:br>
              <a:rPr lang="ru-RU" cap="all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</a:b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(</a:t>
            </a:r>
            <a:r>
              <a:rPr lang="ru-RU" cap="all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ВлГУ</a:t>
            </a:r>
            <a:r>
              <a:rPr lang="ru-RU" cap="all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)</a:t>
            </a:r>
            <a:endParaRPr lang="ru-RU" dirty="0">
              <a:latin typeface="Calibri" panose="020F05020202040302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3944" y="2289742"/>
            <a:ext cx="105477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ПРЕЗЕНТАЦИЯ К КУРСОВОЙ РАБОТЕ ПО ДИСЦИПЛИНЕ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«ИНФОРМАЦИОННЫЕ СИСТЕМЫ И ТЕХНОЛОГИИ»</a:t>
            </a:r>
          </a:p>
          <a:p>
            <a:pPr algn="ct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ТЕМЕ: «РАЗРАБОТКА ПЛАТФОРМЫ ХРАНЕНИЯ ИНФОРМАЦИИ О ДОМАШНИХ ЖИВОТНЫХ»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16" y="5686425"/>
            <a:ext cx="1990725" cy="117157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267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749" y="228600"/>
            <a:ext cx="11642501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Чтение </a:t>
            </a:r>
            <a:r>
              <a:rPr lang="ru-RU" dirty="0" smtClean="0"/>
              <a:t>статей </a:t>
            </a:r>
            <a:r>
              <a:rPr lang="ru-RU" dirty="0" smtClean="0"/>
              <a:t>с информацией о домашних животных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5762706"/>
            <a:ext cx="698034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Рисунок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17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–</a:t>
            </a:r>
            <a:r>
              <a:rPr kumimoji="0" lang="ru-RU" altLang="ru-RU" sz="16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С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траницы с домашними</a:t>
            </a:r>
            <a:r>
              <a:rPr kumimoji="0" lang="ru-RU" altLang="ru-RU" sz="16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животными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761609" y="5516485"/>
            <a:ext cx="5012028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Рисунок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18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– Ознакомление с информацией о домашних животных с переходом на внешний источник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0242" name="Picture 2" descr="C:\Users\Lev\Desktop\Для ПЗ\Screenshot_2018-12-27-00-01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196" y="1324238"/>
            <a:ext cx="3028854" cy="4438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ev\Desktop\Для ПЗ\Screenshot_2018-12-27-00-00-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72" y="1527923"/>
            <a:ext cx="2913666" cy="4398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Lev\Desktop\Для ПЗ\Screenshot_2018-12-26-15-56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" y="1527923"/>
            <a:ext cx="2927023" cy="4398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95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1820" y="279225"/>
            <a:ext cx="12144778" cy="1008662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/>
              <a:t>Возможность оценки выбранного животного с помощью соответствующей кнопки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09600" y="6413680"/>
            <a:ext cx="5680075" cy="368122"/>
          </a:xfrm>
        </p:spPr>
        <p:txBody>
          <a:bodyPr/>
          <a:lstStyle/>
          <a:p>
            <a:r>
              <a:rPr lang="ru-RU" dirty="0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11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197323" y="5637382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Рисунок </a:t>
            </a:r>
            <a:r>
              <a:rPr lang="ru-RU" i="1" dirty="0" smtClean="0"/>
              <a:t>19 </a:t>
            </a:r>
            <a:r>
              <a:rPr lang="ru-RU" i="1" dirty="0" smtClean="0"/>
              <a:t>– Пример с оцененными статьями</a:t>
            </a:r>
            <a:endParaRPr lang="ru-RU" dirty="0"/>
          </a:p>
        </p:txBody>
      </p:sp>
      <p:pic>
        <p:nvPicPr>
          <p:cNvPr id="11266" name="Picture 2" descr="C:\Users\Lev\Desktop\Для ПЗ\Screenshot_2018-12-26-15-56-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58" y="1490097"/>
            <a:ext cx="2643880" cy="3984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7756" y="397337"/>
            <a:ext cx="10515600" cy="58637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Добавление выбранного животного в базу данных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41332" y="5780332"/>
            <a:ext cx="3169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/>
              <a:t>Рисунок </a:t>
            </a:r>
            <a:r>
              <a:rPr lang="ru-RU" sz="1600" i="1" dirty="0" smtClean="0"/>
              <a:t>15 </a:t>
            </a:r>
            <a:r>
              <a:rPr lang="ru-RU" sz="1600" i="1" dirty="0" smtClean="0"/>
              <a:t>– Добавление пустой строки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19750" y="5755715"/>
            <a:ext cx="3214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/>
              <a:t>Рисунок </a:t>
            </a:r>
            <a:r>
              <a:rPr lang="ru-RU" sz="1600" i="1" dirty="0" smtClean="0"/>
              <a:t>14 </a:t>
            </a:r>
            <a:r>
              <a:rPr lang="ru-RU" sz="1600" i="1" dirty="0" smtClean="0"/>
              <a:t>– Успешное добавление животного</a:t>
            </a:r>
            <a:endParaRPr lang="ru-RU" sz="1600" dirty="0"/>
          </a:p>
        </p:txBody>
      </p:sp>
      <p:pic>
        <p:nvPicPr>
          <p:cNvPr id="9219" name="Picture 3" descr="C:\Users\Lev\Desktop\Для ПЗ\Screenshot_2018-12-26-16-29-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32" y="1597083"/>
            <a:ext cx="2922199" cy="4158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Lev\Desktop\Для ПЗ\Screenshot_2018-12-27-00-16-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84" y="1597084"/>
            <a:ext cx="2904663" cy="41586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Lev\Desktop\Для ПЗ\Screenshot_2018-12-27-00-16-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024" y="1597084"/>
            <a:ext cx="2895158" cy="4158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8259939" y="5788782"/>
            <a:ext cx="3169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/>
              <a:t>Рисунок </a:t>
            </a:r>
            <a:r>
              <a:rPr lang="ru-RU" sz="1600" i="1" dirty="0" smtClean="0"/>
              <a:t>16 </a:t>
            </a:r>
            <a:r>
              <a:rPr lang="ru-RU" sz="1600" i="1" dirty="0"/>
              <a:t>– </a:t>
            </a:r>
            <a:r>
              <a:rPr lang="ru-RU" sz="1600" i="1" dirty="0" smtClean="0"/>
              <a:t>Добавление существующего в БД животного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491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13</a:t>
            </a:fld>
            <a:endParaRPr lang="ru-RU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8" y="3248071"/>
            <a:ext cx="8306440" cy="777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498501" y="4118130"/>
            <a:ext cx="39752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Рисунок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20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– </a:t>
            </a:r>
            <a:r>
              <a:rPr kumimoji="0" lang="en-US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users</a:t>
            </a:r>
            <a:endParaRPr kumimoji="0" lang="en-US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13" y="1382319"/>
            <a:ext cx="3026939" cy="42445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789426" y="5626861"/>
            <a:ext cx="26534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Рисунок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21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– </a:t>
            </a:r>
            <a:r>
              <a:rPr kumimoji="0" lang="en-US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animals1</a:t>
            </a:r>
            <a:endParaRPr kumimoji="0" lang="en-US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-231820" y="279225"/>
            <a:ext cx="12144778" cy="1008662"/>
          </a:xfrm>
        </p:spPr>
        <p:txBody>
          <a:bodyPr>
            <a:normAutofit/>
          </a:bodyPr>
          <a:lstStyle/>
          <a:p>
            <a:pPr lvl="0"/>
            <a:r>
              <a:rPr lang="ru-RU" sz="3600" dirty="0" smtClean="0"/>
              <a:t>Структура базы данных</a:t>
            </a:r>
            <a:endParaRPr lang="ru-RU" sz="36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42768" y="114804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Создано 3 таблицы:</a:t>
            </a:r>
          </a:p>
          <a:p>
            <a:r>
              <a:rPr lang="ru-RU" dirty="0"/>
              <a:t>1.</a:t>
            </a:r>
            <a:r>
              <a:rPr lang="en-US" dirty="0"/>
              <a:t>users </a:t>
            </a:r>
            <a:r>
              <a:rPr lang="ru-RU" dirty="0"/>
              <a:t>– хранится информацию о зарегистрированных пользователях.</a:t>
            </a:r>
          </a:p>
          <a:p>
            <a:r>
              <a:rPr lang="ru-RU" dirty="0"/>
              <a:t>2.</a:t>
            </a:r>
            <a:r>
              <a:rPr lang="en-US" dirty="0"/>
              <a:t>animals</a:t>
            </a:r>
            <a:r>
              <a:rPr lang="ru-RU" dirty="0"/>
              <a:t>1 – таблица с животными, которых выбирают  пользователи.</a:t>
            </a:r>
          </a:p>
          <a:p>
            <a:r>
              <a:rPr lang="ru-RU" dirty="0"/>
              <a:t>3.</a:t>
            </a:r>
            <a:r>
              <a:rPr lang="en-US" dirty="0"/>
              <a:t>like </a:t>
            </a:r>
            <a:r>
              <a:rPr lang="ru-RU" dirty="0"/>
              <a:t>– в этой таблице хранятся животные, введенные пользователями.</a:t>
            </a:r>
          </a:p>
          <a:p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51" name="Рисунок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88" y="4616277"/>
            <a:ext cx="2362200" cy="1133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299693" y="5857473"/>
            <a:ext cx="58191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Рисунок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22 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– </a:t>
            </a:r>
            <a:r>
              <a:rPr kumimoji="0" lang="en-US" alt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likes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результате проделанной работы была реализовала информационная система </a:t>
            </a:r>
            <a:r>
              <a:rPr lang="ru-RU" dirty="0" smtClean="0"/>
              <a:t>«Домашние животные» состоящая </a:t>
            </a:r>
            <a:r>
              <a:rPr lang="ru-RU" dirty="0"/>
              <a:t>из трех </a:t>
            </a:r>
            <a:r>
              <a:rPr lang="ru-RU" dirty="0" smtClean="0"/>
              <a:t>частей: Веб </a:t>
            </a:r>
            <a:r>
              <a:rPr lang="ru-RU" dirty="0"/>
              <a:t>– </a:t>
            </a:r>
            <a:r>
              <a:rPr lang="ru-RU" dirty="0" smtClean="0"/>
              <a:t>сайта, </a:t>
            </a:r>
            <a:r>
              <a:rPr lang="en-US" dirty="0" smtClean="0"/>
              <a:t>android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приложения ,базы данных</a:t>
            </a:r>
            <a:r>
              <a:rPr lang="en-US" dirty="0" smtClean="0"/>
              <a:t>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40" y="151765"/>
            <a:ext cx="10515600" cy="1325563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>
                <a:solidFill>
                  <a:schemeClr val="tx1"/>
                </a:solidFill>
              </a:rPr>
              <a:t>Общие положения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0039" y="1337945"/>
            <a:ext cx="10627003" cy="4998461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 smtClean="0"/>
              <a:t>Целью </a:t>
            </a:r>
            <a:r>
              <a:rPr lang="ru-RU" sz="2400" dirty="0"/>
              <a:t>работы является разработка серверных компонентов сервиса, размещенного на сайте </a:t>
            </a:r>
            <a:r>
              <a:rPr lang="en-US" sz="2400" dirty="0"/>
              <a:t>localhost</a:t>
            </a:r>
            <a:r>
              <a:rPr lang="ru-RU" sz="2400" dirty="0"/>
              <a:t>. Данная автоматизированная информационная система является платформой хранения информации о домашних животных. Позволяет пользователям онлайн, в своём браузере или через мобильное приложение, ознакомится с видами домашних животных, и в последствии добавить в понравившиеся.</a:t>
            </a:r>
            <a:endParaRPr lang="ru-RU" sz="2000" dirty="0"/>
          </a:p>
          <a:p>
            <a:endParaRPr lang="ru-RU" sz="2000" dirty="0"/>
          </a:p>
          <a:p>
            <a:r>
              <a:rPr lang="ru-RU" sz="2400" dirty="0" smtClean="0"/>
              <a:t>Наименование ИС– </a:t>
            </a:r>
            <a:r>
              <a:rPr lang="ru-RU" sz="2400" dirty="0"/>
              <a:t>«Домашние животные</a:t>
            </a:r>
            <a:r>
              <a:rPr lang="ru-RU" sz="2400" dirty="0" smtClean="0"/>
              <a:t>».</a:t>
            </a:r>
          </a:p>
          <a:p>
            <a:endParaRPr lang="ru-RU" sz="2400" dirty="0" smtClean="0"/>
          </a:p>
          <a:p>
            <a:r>
              <a:rPr lang="ru-RU" sz="2400" dirty="0" smtClean="0"/>
              <a:t>ИС состояла из трех частей:</a:t>
            </a:r>
          </a:p>
          <a:p>
            <a:endParaRPr lang="ru-RU" sz="2400" dirty="0" smtClean="0"/>
          </a:p>
          <a:p>
            <a:pPr lvl="1"/>
            <a:r>
              <a:rPr lang="ru-RU" sz="2100" dirty="0" smtClean="0"/>
              <a:t>Веб – сайта </a:t>
            </a:r>
          </a:p>
          <a:p>
            <a:pPr lvl="1"/>
            <a:r>
              <a:rPr lang="en-US" sz="2100" dirty="0" smtClean="0"/>
              <a:t>Android –</a:t>
            </a:r>
            <a:r>
              <a:rPr lang="ru-RU" sz="2100" dirty="0" smtClean="0"/>
              <a:t> приложения</a:t>
            </a:r>
          </a:p>
          <a:p>
            <a:pPr lvl="1"/>
            <a:r>
              <a:rPr lang="ru-RU" sz="2100" dirty="0" smtClean="0"/>
              <a:t>Базы данных</a:t>
            </a:r>
            <a:endParaRPr lang="ru-RU" sz="2100" dirty="0"/>
          </a:p>
          <a:p>
            <a:pPr marL="0" indent="0">
              <a:buNone/>
            </a:pPr>
            <a:endParaRPr lang="ru-RU" sz="2400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0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0" y="352495"/>
            <a:ext cx="10972800" cy="1399032"/>
          </a:xfrm>
        </p:spPr>
        <p:txBody>
          <a:bodyPr/>
          <a:lstStyle/>
          <a:p>
            <a:r>
              <a:rPr lang="ru-RU" dirty="0">
                <a:effectLst/>
              </a:rPr>
              <a:t>Разработка веб-сайта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218940" y="1815921"/>
            <a:ext cx="11973059" cy="4675031"/>
          </a:xfrm>
        </p:spPr>
        <p:txBody>
          <a:bodyPr>
            <a:normAutofit fontScale="92500" lnSpcReduction="20000"/>
          </a:bodyPr>
          <a:lstStyle/>
          <a:p>
            <a:pPr marL="64008" indent="0">
              <a:buNone/>
            </a:pPr>
            <a:r>
              <a:rPr lang="ru-RU" dirty="0"/>
              <a:t>Веб сайт состоит из нескольких </a:t>
            </a:r>
            <a:endParaRPr lang="ru-RU" dirty="0" smtClean="0"/>
          </a:p>
          <a:p>
            <a:pPr marL="64008" indent="0">
              <a:buNone/>
            </a:pPr>
            <a:r>
              <a:rPr lang="ru-RU" dirty="0" smtClean="0"/>
              <a:t>компонентов</a:t>
            </a:r>
            <a:r>
              <a:rPr lang="ru-RU" dirty="0"/>
              <a:t>: </a:t>
            </a:r>
            <a:r>
              <a:rPr lang="en-US" dirty="0"/>
              <a:t>Html</a:t>
            </a:r>
            <a:r>
              <a:rPr lang="ru-RU" dirty="0"/>
              <a:t> верстки, </a:t>
            </a:r>
            <a:r>
              <a:rPr lang="en-US" dirty="0" err="1"/>
              <a:t>php</a:t>
            </a:r>
            <a:r>
              <a:rPr lang="ru-RU" dirty="0"/>
              <a:t> </a:t>
            </a:r>
            <a:endParaRPr lang="ru-RU" dirty="0" smtClean="0"/>
          </a:p>
          <a:p>
            <a:pPr marL="64008" indent="0">
              <a:buNone/>
            </a:pPr>
            <a:r>
              <a:rPr lang="ru-RU" dirty="0" smtClean="0"/>
              <a:t>кода</a:t>
            </a:r>
            <a:r>
              <a:rPr lang="ru-RU" dirty="0"/>
              <a:t>, базы данных </a:t>
            </a:r>
            <a:r>
              <a:rPr lang="en-US" dirty="0"/>
              <a:t>MySQL</a:t>
            </a:r>
            <a:r>
              <a:rPr lang="ru-RU" dirty="0"/>
              <a:t>.</a:t>
            </a:r>
          </a:p>
          <a:p>
            <a:pPr marL="64008" indent="0">
              <a:buNone/>
            </a:pPr>
            <a:r>
              <a:rPr lang="ru-RU" dirty="0"/>
              <a:t>На сайте </a:t>
            </a:r>
            <a:r>
              <a:rPr lang="ru-RU" dirty="0" smtClean="0"/>
              <a:t>реализованы следующие </a:t>
            </a:r>
          </a:p>
          <a:p>
            <a:pPr marL="64008" indent="0">
              <a:buNone/>
            </a:pPr>
            <a:r>
              <a:rPr lang="ru-RU" dirty="0" smtClean="0"/>
              <a:t>этапы:</a:t>
            </a:r>
            <a:endParaRPr lang="ru-RU" dirty="0"/>
          </a:p>
          <a:p>
            <a:pPr lvl="0"/>
            <a:r>
              <a:rPr lang="ru-RU" dirty="0"/>
              <a:t>Регистрация пользователя</a:t>
            </a:r>
          </a:p>
          <a:p>
            <a:pPr lvl="0"/>
            <a:r>
              <a:rPr lang="ru-RU" dirty="0"/>
              <a:t>Авторизация пользователя</a:t>
            </a:r>
          </a:p>
          <a:p>
            <a:pPr lvl="0"/>
            <a:r>
              <a:rPr lang="ru-RU" dirty="0"/>
              <a:t>Добавление животных в понравившееся</a:t>
            </a:r>
          </a:p>
          <a:p>
            <a:pPr lvl="0"/>
            <a:r>
              <a:rPr lang="ru-RU" dirty="0"/>
              <a:t>Ознакомление с информацией о домашних животных</a:t>
            </a:r>
          </a:p>
          <a:p>
            <a:pPr lvl="0"/>
            <a:r>
              <a:rPr lang="ru-RU" dirty="0"/>
              <a:t>Возможность оценки </a:t>
            </a:r>
            <a:r>
              <a:rPr lang="ru-RU" dirty="0" smtClean="0"/>
              <a:t>выбранного животного с помощью соответствующей кнопки</a:t>
            </a:r>
            <a:endParaRPr lang="ru-RU" dirty="0"/>
          </a:p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3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14" y="218941"/>
            <a:ext cx="5126021" cy="377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800044" y="4113116"/>
            <a:ext cx="516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Рисунок </a:t>
            </a:r>
            <a:r>
              <a:rPr lang="ru-RU" i="1" dirty="0" smtClean="0"/>
              <a:t>1 </a:t>
            </a:r>
            <a:r>
              <a:rPr lang="ru-RU" i="1" dirty="0"/>
              <a:t>– Макет интерфейса веб-сайта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8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599" y="267493"/>
            <a:ext cx="11148811" cy="1458275"/>
          </a:xfrm>
        </p:spPr>
        <p:txBody>
          <a:bodyPr/>
          <a:lstStyle/>
          <a:p>
            <a:r>
              <a:rPr lang="ru-RU" dirty="0" smtClean="0"/>
              <a:t>Регистрация и авторизация пользователя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41364" y="5854500"/>
            <a:ext cx="305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Рисунок </a:t>
            </a:r>
            <a:r>
              <a:rPr lang="ru-RU" i="1" dirty="0" smtClean="0"/>
              <a:t>3 </a:t>
            </a:r>
            <a:r>
              <a:rPr lang="ru-RU" i="1" dirty="0"/>
              <a:t>– Авторизация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60960" y="5870509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Рисунок </a:t>
            </a:r>
            <a:r>
              <a:rPr lang="ru-RU" i="1" dirty="0" smtClean="0"/>
              <a:t>2 </a:t>
            </a:r>
            <a:r>
              <a:rPr lang="ru-RU" i="1" dirty="0"/>
              <a:t>– </a:t>
            </a:r>
            <a:r>
              <a:rPr lang="ru-RU" i="1" dirty="0" smtClean="0"/>
              <a:t>Регистрация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24" y="1908385"/>
            <a:ext cx="4565493" cy="396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76" y="2034890"/>
            <a:ext cx="5207208" cy="377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6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749" y="228600"/>
            <a:ext cx="11642501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Ознакомление с информацией о домашних животных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5</a:t>
            </a:fld>
            <a:endParaRPr lang="ru-RU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097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4" y="1828800"/>
            <a:ext cx="5751647" cy="3820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5649082"/>
            <a:ext cx="698034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Рисунок 6 – Главная страница с домашними</a:t>
            </a:r>
            <a:r>
              <a:rPr kumimoji="0" lang="ru-RU" altLang="ru-RU" sz="16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животными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2" y="1545465"/>
            <a:ext cx="4820814" cy="4103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671457" y="5516485"/>
            <a:ext cx="5012028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Рисунок 7 – Ознакомление с информацией о домашних животных с переходом на внешний источник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1820" y="279225"/>
            <a:ext cx="12144778" cy="1008662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/>
              <a:t>Возможность оценки выбранного животного с помощью соответствующей кнопки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09600" y="6413680"/>
            <a:ext cx="5680075" cy="368122"/>
          </a:xfrm>
        </p:spPr>
        <p:txBody>
          <a:bodyPr/>
          <a:lstStyle/>
          <a:p>
            <a:r>
              <a:rPr lang="ru-RU" dirty="0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6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99" y="2344311"/>
            <a:ext cx="3367638" cy="2894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95" y="2344311"/>
            <a:ext cx="3383442" cy="2894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2255592" y="5269832"/>
            <a:ext cx="402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Рисунок 8 – Не оцененная статья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531377" y="5239298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</a:t>
            </a:r>
            <a:r>
              <a:rPr lang="ru-RU" dirty="0" smtClean="0"/>
              <a:t> 9 </a:t>
            </a:r>
            <a:r>
              <a:rPr lang="ru-RU" dirty="0"/>
              <a:t>– Оцененная статья</a:t>
            </a:r>
          </a:p>
        </p:txBody>
      </p:sp>
    </p:spTree>
    <p:extLst>
      <p:ext uri="{BB962C8B-B14F-4D97-AF65-F5344CB8AC3E}">
        <p14:creationId xmlns:p14="http://schemas.microsoft.com/office/powerpoint/2010/main" val="42578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1999" y="191275"/>
            <a:ext cx="10515600" cy="58637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Добавление животных в понравившиеся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7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5" y="1120932"/>
            <a:ext cx="4701666" cy="46101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20931"/>
            <a:ext cx="4204416" cy="46101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01495" y="5755715"/>
            <a:ext cx="5607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/>
              <a:t>Рисунок </a:t>
            </a:r>
            <a:r>
              <a:rPr lang="ru-RU" sz="1600" i="1" dirty="0" smtClean="0"/>
              <a:t>5 </a:t>
            </a:r>
            <a:r>
              <a:rPr lang="ru-RU" sz="1600" i="1" dirty="0"/>
              <a:t>– </a:t>
            </a:r>
            <a:r>
              <a:rPr lang="ru-RU" sz="1600" i="1" dirty="0" smtClean="0"/>
              <a:t>Добавление животных в понравившееся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9589" y="5755715"/>
            <a:ext cx="4405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/>
              <a:t>Рисунок </a:t>
            </a:r>
            <a:r>
              <a:rPr lang="ru-RU" sz="1600" i="1" dirty="0" smtClean="0"/>
              <a:t>4 </a:t>
            </a:r>
            <a:r>
              <a:rPr lang="ru-RU" sz="1600" i="1" dirty="0"/>
              <a:t>– </a:t>
            </a:r>
            <a:r>
              <a:rPr lang="ru-RU" sz="1600" i="1" dirty="0" smtClean="0"/>
              <a:t>пустой аккаунт пользователя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399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074626" y="6489908"/>
            <a:ext cx="5197386" cy="368092"/>
          </a:xfrm>
        </p:spPr>
        <p:txBody>
          <a:bodyPr/>
          <a:lstStyle/>
          <a:p>
            <a:r>
              <a:rPr lang="ru-RU" dirty="0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74E7-EC3E-4FE0-94BF-9047DA48974C}" type="slidenum">
              <a:rPr lang="ru-RU" smtClean="0"/>
              <a:t>8</a:t>
            </a:fld>
            <a:endParaRPr lang="ru-RU"/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0" y="163315"/>
            <a:ext cx="12144778" cy="1008662"/>
          </a:xfrm>
        </p:spPr>
        <p:txBody>
          <a:bodyPr>
            <a:normAutofit/>
          </a:bodyPr>
          <a:lstStyle/>
          <a:p>
            <a:pPr lvl="0"/>
            <a:r>
              <a:rPr lang="ru-RU" sz="3600" dirty="0" smtClean="0"/>
              <a:t>Описание мобильного приложения</a:t>
            </a:r>
            <a:endParaRPr lang="ru-RU" sz="3600" dirty="0"/>
          </a:p>
        </p:txBody>
      </p:sp>
      <p:sp>
        <p:nvSpPr>
          <p:cNvPr id="16" name="Объект 6"/>
          <p:cNvSpPr>
            <a:spLocks noGrp="1"/>
          </p:cNvSpPr>
          <p:nvPr>
            <p:ph idx="1"/>
          </p:nvPr>
        </p:nvSpPr>
        <p:spPr>
          <a:xfrm>
            <a:off x="244699" y="1313645"/>
            <a:ext cx="8126569" cy="430154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приложение реализовано: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Авторизация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Регистрация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выбранного животного в базу данных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Чтение статей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оценки выбранного животного с помощью соответствующей кнопки</a:t>
            </a:r>
            <a:endParaRPr lang="ru-RU" dirty="0"/>
          </a:p>
        </p:txBody>
      </p:sp>
      <p:pic>
        <p:nvPicPr>
          <p:cNvPr id="7170" name="Picture 2" descr="C:\Users\Lev\Desktop\Для ПЗ\Screenshot_2018-12-26-15-5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186" y="1156648"/>
            <a:ext cx="3143140" cy="44629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7897888" y="5619551"/>
            <a:ext cx="3777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Рисунок </a:t>
            </a:r>
            <a:r>
              <a:rPr lang="ru-RU" dirty="0" smtClean="0"/>
              <a:t> 10 </a:t>
            </a:r>
            <a:r>
              <a:rPr lang="ru-RU" dirty="0"/>
              <a:t>– </a:t>
            </a:r>
            <a:r>
              <a:rPr lang="ru-RU" dirty="0" smtClean="0"/>
              <a:t>главная станица </a:t>
            </a:r>
            <a:r>
              <a:rPr lang="en-US" dirty="0" smtClean="0"/>
              <a:t>Android -</a:t>
            </a:r>
            <a:r>
              <a:rPr lang="ru-RU" dirty="0" smtClean="0"/>
              <a:t>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13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Зеленцова А.А. ИБ-116 «Разработка платформы хранения информации о домашних животных»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980780" y="6344779"/>
            <a:ext cx="670560" cy="301752"/>
          </a:xfrm>
        </p:spPr>
        <p:txBody>
          <a:bodyPr/>
          <a:lstStyle/>
          <a:p>
            <a:fld id="{039874E7-EC3E-4FE0-94BF-9047DA48974C}" type="slidenum">
              <a:rPr lang="ru-RU" smtClean="0"/>
              <a:t>9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1148811" cy="1458275"/>
          </a:xfrm>
        </p:spPr>
        <p:txBody>
          <a:bodyPr/>
          <a:lstStyle/>
          <a:p>
            <a:r>
              <a:rPr lang="ru-RU" dirty="0" smtClean="0"/>
              <a:t>Регистрация и авторизация пользователя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57137" y="5883113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Рисунок </a:t>
            </a:r>
            <a:r>
              <a:rPr lang="ru-RU" i="1" dirty="0" smtClean="0"/>
              <a:t>12 </a:t>
            </a:r>
            <a:r>
              <a:rPr lang="ru-RU" i="1" dirty="0"/>
              <a:t>– Авторизация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46384" y="5870509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Рисунок </a:t>
            </a:r>
            <a:r>
              <a:rPr lang="ru-RU" i="1" dirty="0" smtClean="0"/>
              <a:t>11 – Регистрация</a:t>
            </a:r>
            <a:endParaRPr lang="ru-RU" dirty="0"/>
          </a:p>
        </p:txBody>
      </p:sp>
      <p:pic>
        <p:nvPicPr>
          <p:cNvPr id="8195" name="Picture 3" descr="C:\Users\Lev\Desktop\Для ПЗ\Screenshot_2018-12-26-15-55-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4" y="1418889"/>
            <a:ext cx="3113405" cy="44268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ev\Desktop\Для ПЗ\Screenshot_2018-12-26-15-55-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37" y="1418890"/>
            <a:ext cx="3128306" cy="44642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ev\Desktop\Для ПЗ\Screenshot_2018-12-26-15-56-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88" y="1418890"/>
            <a:ext cx="3129080" cy="4464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8066222" y="5845732"/>
            <a:ext cx="3700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Рисунок </a:t>
            </a:r>
            <a:r>
              <a:rPr lang="ru-RU" i="1" dirty="0" smtClean="0"/>
              <a:t>13 </a:t>
            </a:r>
            <a:r>
              <a:rPr lang="ru-RU" i="1" dirty="0"/>
              <a:t>– </a:t>
            </a:r>
            <a:r>
              <a:rPr lang="ru-RU" i="1" dirty="0" smtClean="0"/>
              <a:t>Главный экран с переходом к выбору животного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71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6054</TotalTime>
  <Words>650</Words>
  <Application>Microsoft Office PowerPoint</Application>
  <PresentationFormat>Произвольный</PresentationFormat>
  <Paragraphs>119</Paragraphs>
  <Slides>14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Яркая</vt:lpstr>
      <vt:lpstr>Презентация PowerPoint</vt:lpstr>
      <vt:lpstr>Общие положения</vt:lpstr>
      <vt:lpstr>Разработка веб-сайта</vt:lpstr>
      <vt:lpstr>Регистрация и авторизация пользователя</vt:lpstr>
      <vt:lpstr>Ознакомление с информацией о домашних животных</vt:lpstr>
      <vt:lpstr>Возможность оценки выбранного животного с помощью соответствующей кнопки</vt:lpstr>
      <vt:lpstr>Добавление животных в понравившиеся</vt:lpstr>
      <vt:lpstr>Описание мобильного приложения</vt:lpstr>
      <vt:lpstr>Регистрация и авторизация пользователя</vt:lpstr>
      <vt:lpstr>Чтение статей с информацией о домашних животных</vt:lpstr>
      <vt:lpstr>Возможность оценки выбранного животного с помощью соответствующей кнопки</vt:lpstr>
      <vt:lpstr>Добавление выбранного животного в базу данных</vt:lpstr>
      <vt:lpstr>Структура базы данных</vt:lpstr>
      <vt:lpstr>Заключение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Katerina</dc:creator>
  <cp:lastModifiedBy>ЛЕВ</cp:lastModifiedBy>
  <cp:revision>137</cp:revision>
  <dcterms:created xsi:type="dcterms:W3CDTF">2016-05-22T18:01:47Z</dcterms:created>
  <dcterms:modified xsi:type="dcterms:W3CDTF">2018-12-26T23:56:03Z</dcterms:modified>
</cp:coreProperties>
</file>